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IBM Plex Sans"/>
      <p:regular r:id="rId30"/>
      <p:bold r:id="rId31"/>
      <p:italic r:id="rId32"/>
      <p:boldItalic r:id="rId33"/>
    </p:embeddedFont>
    <p:embeddedFont>
      <p:font typeface="IBM Plex Sans Light"/>
      <p:regular r:id="rId34"/>
      <p:bold r:id="rId35"/>
      <p:italic r:id="rId36"/>
      <p:boldItalic r:id="rId37"/>
    </p:embeddedFont>
    <p:embeddedFont>
      <p:font typeface="Economica"/>
      <p:regular r:id="rId38"/>
      <p:bold r:id="rId39"/>
      <p:italic r:id="rId40"/>
      <p:boldItalic r:id="rId41"/>
    </p:embeddedFont>
    <p:embeddedFont>
      <p:font typeface="Saira Condensed SemiBold"/>
      <p:regular r:id="rId42"/>
      <p:bold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Saira Condensed Light"/>
      <p:regular r:id="rId48"/>
      <p:bold r:id="rId49"/>
    </p:embeddedFont>
    <p:embeddedFont>
      <p:font typeface="IBM Plex Sans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italic.fntdata"/><Relationship Id="rId42" Type="http://schemas.openxmlformats.org/officeDocument/2006/relationships/font" Target="fonts/SairaCondensedSemiBold-regular.fntdata"/><Relationship Id="rId41" Type="http://schemas.openxmlformats.org/officeDocument/2006/relationships/font" Target="fonts/Economica-boldItalic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SairaCondensedSemiBold-bold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airaCondensed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SairaCondensed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BMPlexSans-bold.fntdata"/><Relationship Id="rId30" Type="http://schemas.openxmlformats.org/officeDocument/2006/relationships/font" Target="fonts/IBMPlexSans-regular.fntdata"/><Relationship Id="rId33" Type="http://schemas.openxmlformats.org/officeDocument/2006/relationships/font" Target="fonts/IBMPlexSans-boldItalic.fntdata"/><Relationship Id="rId32" Type="http://schemas.openxmlformats.org/officeDocument/2006/relationships/font" Target="fonts/IBMPlexSans-italic.fntdata"/><Relationship Id="rId35" Type="http://schemas.openxmlformats.org/officeDocument/2006/relationships/font" Target="fonts/IBMPlexSansLight-bold.fntdata"/><Relationship Id="rId34" Type="http://schemas.openxmlformats.org/officeDocument/2006/relationships/font" Target="fonts/IBMPlexSansLight-regular.fntdata"/><Relationship Id="rId37" Type="http://schemas.openxmlformats.org/officeDocument/2006/relationships/font" Target="fonts/IBMPlexSansLight-boldItalic.fntdata"/><Relationship Id="rId36" Type="http://schemas.openxmlformats.org/officeDocument/2006/relationships/font" Target="fonts/IBMPlexSansLight-italic.fntdata"/><Relationship Id="rId39" Type="http://schemas.openxmlformats.org/officeDocument/2006/relationships/font" Target="fonts/Economica-bold.fntdata"/><Relationship Id="rId38" Type="http://schemas.openxmlformats.org/officeDocument/2006/relationships/font" Target="fonts/Economica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IBMPlexSansSemiBold-bold.fntdata"/><Relationship Id="rId50" Type="http://schemas.openxmlformats.org/officeDocument/2006/relationships/font" Target="fonts/IBMPlexSansSemiBold-regular.fntdata"/><Relationship Id="rId53" Type="http://schemas.openxmlformats.org/officeDocument/2006/relationships/font" Target="fonts/IBMPlexSansSemiBold-boldItalic.fntdata"/><Relationship Id="rId52" Type="http://schemas.openxmlformats.org/officeDocument/2006/relationships/font" Target="fonts/IBMPlexSansSemiBol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0289e31ec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0289e31ec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40289e31ec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4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6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4249881" y="2504921"/>
            <a:ext cx="72807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Saira Condensed Light"/>
              <a:buNone/>
              <a:defRPr b="0" i="0" sz="55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488873" y="4591369"/>
            <a:ext cx="70416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4675910" y="5690085"/>
            <a:ext cx="68547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 b="1" i="0" sz="19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0416209" y="6342033"/>
            <a:ext cx="1114500" cy="24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b="1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and Subhead">
  <p:cSld name="Three Content and Subhead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644771" y="1345482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644773" y="2325836"/>
            <a:ext cx="3296700" cy="3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3" type="body"/>
          </p:nvPr>
        </p:nvSpPr>
        <p:spPr>
          <a:xfrm>
            <a:off x="4351622" y="2325836"/>
            <a:ext cx="3296700" cy="3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4" type="body"/>
          </p:nvPr>
        </p:nvSpPr>
        <p:spPr>
          <a:xfrm>
            <a:off x="8058471" y="2325836"/>
            <a:ext cx="3296700" cy="3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">
  <p:cSld name="Four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644769" y="365125"/>
            <a:ext cx="1071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644526" y="1962352"/>
            <a:ext cx="49545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2" type="body"/>
          </p:nvPr>
        </p:nvSpPr>
        <p:spPr>
          <a:xfrm>
            <a:off x="6400803" y="1962352"/>
            <a:ext cx="49545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3" type="body"/>
          </p:nvPr>
        </p:nvSpPr>
        <p:spPr>
          <a:xfrm>
            <a:off x="644526" y="4119680"/>
            <a:ext cx="49545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4" type="body"/>
          </p:nvPr>
        </p:nvSpPr>
        <p:spPr>
          <a:xfrm>
            <a:off x="6400803" y="4119680"/>
            <a:ext cx="49545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 and subhead">
  <p:cSld name="Four Content and subhead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644771" y="1345482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2" type="body"/>
          </p:nvPr>
        </p:nvSpPr>
        <p:spPr>
          <a:xfrm>
            <a:off x="644526" y="2233235"/>
            <a:ext cx="49545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3" type="body"/>
          </p:nvPr>
        </p:nvSpPr>
        <p:spPr>
          <a:xfrm>
            <a:off x="6400803" y="2233235"/>
            <a:ext cx="49545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4" type="body"/>
          </p:nvPr>
        </p:nvSpPr>
        <p:spPr>
          <a:xfrm>
            <a:off x="644526" y="4448441"/>
            <a:ext cx="49545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5" type="body"/>
          </p:nvPr>
        </p:nvSpPr>
        <p:spPr>
          <a:xfrm>
            <a:off x="6400803" y="4448441"/>
            <a:ext cx="49545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">
  <p:cSld name="Five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644769" y="365125"/>
            <a:ext cx="1071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644771" y="2210082"/>
            <a:ext cx="4572000" cy="3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2" type="body"/>
          </p:nvPr>
        </p:nvSpPr>
        <p:spPr>
          <a:xfrm>
            <a:off x="5359999" y="2210085"/>
            <a:ext cx="29259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3" type="body"/>
          </p:nvPr>
        </p:nvSpPr>
        <p:spPr>
          <a:xfrm>
            <a:off x="8429308" y="2210086"/>
            <a:ext cx="29259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4" type="body"/>
          </p:nvPr>
        </p:nvSpPr>
        <p:spPr>
          <a:xfrm>
            <a:off x="5359999" y="4448439"/>
            <a:ext cx="29259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5" type="body"/>
          </p:nvPr>
        </p:nvSpPr>
        <p:spPr>
          <a:xfrm>
            <a:off x="8429308" y="4448441"/>
            <a:ext cx="29259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 and subhead">
  <p:cSld name="Five Content and subhead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44771" y="1345482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644771" y="2210082"/>
            <a:ext cx="4572000" cy="3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3" type="body"/>
          </p:nvPr>
        </p:nvSpPr>
        <p:spPr>
          <a:xfrm>
            <a:off x="5359205" y="2210086"/>
            <a:ext cx="29259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4" type="body"/>
          </p:nvPr>
        </p:nvSpPr>
        <p:spPr>
          <a:xfrm>
            <a:off x="8427720" y="2210086"/>
            <a:ext cx="29259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5" type="body"/>
          </p:nvPr>
        </p:nvSpPr>
        <p:spPr>
          <a:xfrm>
            <a:off x="5359205" y="4448441"/>
            <a:ext cx="29259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6" type="body"/>
          </p:nvPr>
        </p:nvSpPr>
        <p:spPr>
          <a:xfrm>
            <a:off x="8427720" y="4448441"/>
            <a:ext cx="29259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, Subhead">
  <p:cSld name="Two Content, Subhea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644771" y="1345482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2" type="body"/>
          </p:nvPr>
        </p:nvSpPr>
        <p:spPr>
          <a:xfrm>
            <a:off x="644769" y="2325836"/>
            <a:ext cx="5181600" cy="3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3" type="body"/>
          </p:nvPr>
        </p:nvSpPr>
        <p:spPr>
          <a:xfrm>
            <a:off x="6172200" y="2325836"/>
            <a:ext cx="5181600" cy="3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644769" y="365125"/>
            <a:ext cx="1071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644772" y="1681163"/>
            <a:ext cx="515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17"/>
          <p:cNvSpPr txBox="1"/>
          <p:nvPr>
            <p:ph idx="2" type="body"/>
          </p:nvPr>
        </p:nvSpPr>
        <p:spPr>
          <a:xfrm>
            <a:off x="644772" y="2505075"/>
            <a:ext cx="51576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3" type="body"/>
          </p:nvPr>
        </p:nvSpPr>
        <p:spPr>
          <a:xfrm>
            <a:off x="6172202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5" name="Google Shape;115;p17"/>
          <p:cNvSpPr txBox="1"/>
          <p:nvPr>
            <p:ph idx="4" type="body"/>
          </p:nvPr>
        </p:nvSpPr>
        <p:spPr>
          <a:xfrm>
            <a:off x="6172202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644771" y="365125"/>
            <a:ext cx="1070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tatue of a person riding a horse&#10;&#10;Description automatically generated with medium confidence" id="21" name="Google Shape;21;p3"/>
          <p:cNvPicPr preferRelativeResize="0"/>
          <p:nvPr/>
        </p:nvPicPr>
        <p:blipFill rotWithShape="1">
          <a:blip r:embed="rId2">
            <a:alphaModFix/>
          </a:blip>
          <a:srcRect b="0" l="16253" r="0" t="0"/>
          <a:stretch/>
        </p:blipFill>
        <p:spPr>
          <a:xfrm>
            <a:off x="2" y="0"/>
            <a:ext cx="863633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1" y="0"/>
            <a:ext cx="118935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ctrTitle"/>
          </p:nvPr>
        </p:nvSpPr>
        <p:spPr>
          <a:xfrm>
            <a:off x="6324602" y="2504921"/>
            <a:ext cx="52059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Saira Condensed Light"/>
              <a:buNone/>
              <a:defRPr b="0" i="0" sz="55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6616701" y="4591369"/>
            <a:ext cx="491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6794501" y="5690085"/>
            <a:ext cx="4736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 b="1" i="0" sz="19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10406269" y="6342033"/>
            <a:ext cx="1124400" cy="24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b="1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5183188" y="987428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-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644773" y="2057402"/>
            <a:ext cx="4127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644773" y="457200"/>
            <a:ext cx="4127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644773" y="457200"/>
            <a:ext cx="4127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644773" y="2057402"/>
            <a:ext cx="4127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32" name="Google Shape;132;p22"/>
          <p:cNvSpPr/>
          <p:nvPr>
            <p:ph idx="2" type="pic"/>
          </p:nvPr>
        </p:nvSpPr>
        <p:spPr>
          <a:xfrm>
            <a:off x="5183188" y="987428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644771" y="365125"/>
            <a:ext cx="1070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 rot="5400000">
            <a:off x="3881702" y="-1411375"/>
            <a:ext cx="4235100" cy="10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 rot="5400000">
            <a:off x="7133402" y="1956627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 rot="5400000">
            <a:off x="1702800" y="-692673"/>
            <a:ext cx="5811900" cy="79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rtl="0"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30200" lvl="2" marL="1371600" rtl="0"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3pPr>
            <a:lvl4pPr indent="-330200" lvl="3" marL="1828800" rtl="0">
              <a:spcBef>
                <a:spcPts val="500"/>
              </a:spcBef>
              <a:spcAft>
                <a:spcPts val="0"/>
              </a:spcAft>
              <a:buSzPts val="1600"/>
              <a:buChar char="-"/>
              <a:defRPr/>
            </a:lvl4pPr>
            <a:lvl5pPr indent="-323850" lvl="4" marL="2286000" rtl="0">
              <a:spcBef>
                <a:spcPts val="500"/>
              </a:spcBef>
              <a:spcAft>
                <a:spcPts val="0"/>
              </a:spcAft>
              <a:buSzPts val="1500"/>
              <a:buChar char="-"/>
              <a:defRPr/>
            </a:lvl5pPr>
            <a:lvl6pPr indent="-349250" lvl="5" marL="274320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6pPr>
            <a:lvl7pPr indent="-349250" lvl="6" marL="320040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7pPr>
            <a:lvl8pPr indent="-349250" lvl="7" marL="365760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8pPr>
            <a:lvl9pPr indent="-349250" lvl="8" marL="4114800" rtl="0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ustom Image">
  <p:cSld name="Title Slide - Custom Imag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103" r="14569" t="0"/>
          <a:stretch/>
        </p:blipFill>
        <p:spPr>
          <a:xfrm>
            <a:off x="-2033456" y="0"/>
            <a:ext cx="103924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49" y="0"/>
            <a:ext cx="118935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ctrTitle"/>
          </p:nvPr>
        </p:nvSpPr>
        <p:spPr>
          <a:xfrm>
            <a:off x="6324602" y="2504921"/>
            <a:ext cx="52059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Saira Condensed Light"/>
              <a:buNone/>
              <a:defRPr b="0" i="0" sz="55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6616701" y="4591369"/>
            <a:ext cx="491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10446026" y="6362185"/>
            <a:ext cx="1084500" cy="24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b="1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6794501" y="5690085"/>
            <a:ext cx="4736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 b="1" i="0" sz="19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/>
        </p:nvSpPr>
        <p:spPr>
          <a:xfrm>
            <a:off x="912816" y="1325690"/>
            <a:ext cx="4215600" cy="6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INSTRUCTIONS TO REPLACE IMAGE: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lang="en-I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 to View&gt;Slide Master</a:t>
            </a:r>
            <a:endParaRPr sz="1500"/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lang="en-I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Locate this layout and duplicate it</a:t>
            </a:r>
            <a:endParaRPr sz="1500"/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lang="en-I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Right-click the orange circle on the far-left side of this image</a:t>
            </a:r>
            <a:endParaRPr sz="1500"/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lang="en-I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Scroll to “Change Picture”</a:t>
            </a:r>
            <a:endParaRPr sz="1500"/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lang="en-I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“From File” (note that your version of PowerPoint may use different menu language)</a:t>
            </a:r>
            <a:endParaRPr sz="1500"/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lang="en-I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desired image</a:t>
            </a:r>
            <a:endParaRPr sz="1500"/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lang="en-I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Resize and crop image as necessary</a:t>
            </a:r>
            <a:endParaRPr sz="1500"/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lang="en-I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Make sure image is sent to back (right click on image)</a:t>
            </a:r>
            <a:endParaRPr sz="1500"/>
          </a:p>
          <a:p>
            <a:pPr indent="-3492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0" lang="en-I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Close slide master and insert a new slide using the new, then delete this text box from your presentation slide.</a:t>
            </a:r>
            <a:endParaRPr sz="15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ody of water with buildings along it&#10;&#10;Description automatically generated with medium confidence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0904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37" name="Google Shape;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1" y="0"/>
            <a:ext cx="118935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type="title"/>
          </p:nvPr>
        </p:nvSpPr>
        <p:spPr>
          <a:xfrm>
            <a:off x="6617373" y="974037"/>
            <a:ext cx="4913100" cy="42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Saira Condensed SemiBold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6858002" y="5394965"/>
            <a:ext cx="46728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E8F9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sz="1900">
                <a:solidFill>
                  <a:srgbClr val="8E8F9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head and Content">
  <p:cSld name="Title, Subhead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44771" y="1345482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44771" y="2202874"/>
            <a:ext cx="10709100" cy="3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rowd, event, several&#10;&#10;Description automatically generated" id="46" name="Google Shape;46;p7"/>
          <p:cNvPicPr preferRelativeResize="0"/>
          <p:nvPr/>
        </p:nvPicPr>
        <p:blipFill rotWithShape="1">
          <a:blip r:embed="rId2">
            <a:alphaModFix/>
          </a:blip>
          <a:srcRect b="0" l="28985" r="0" t="0"/>
          <a:stretch/>
        </p:blipFill>
        <p:spPr>
          <a:xfrm>
            <a:off x="2" y="0"/>
            <a:ext cx="730526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/>
        </p:nvSpPr>
        <p:spPr>
          <a:xfrm>
            <a:off x="7284722" y="3144277"/>
            <a:ext cx="4245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55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b="1" i="0" lang="en-IN" sz="55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 sz="1500"/>
          </a:p>
        </p:txBody>
      </p:sp>
      <p:sp>
        <p:nvSpPr>
          <p:cNvPr id="49" name="Google Shape;49;p7"/>
          <p:cNvSpPr txBox="1"/>
          <p:nvPr/>
        </p:nvSpPr>
        <p:spPr>
          <a:xfrm>
            <a:off x="6096002" y="5170418"/>
            <a:ext cx="543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b="1" lang="en-I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I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 sz="15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644769" y="365125"/>
            <a:ext cx="1071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644771" y="1825625"/>
            <a:ext cx="10709100" cy="4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Font typeface="NTR"/>
              <a:buChar char="-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NTR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44769" y="365125"/>
            <a:ext cx="1071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644769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44769" y="365125"/>
            <a:ext cx="1071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644773" y="1825625"/>
            <a:ext cx="329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351622" y="1825625"/>
            <a:ext cx="329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8058471" y="1825625"/>
            <a:ext cx="329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Char char="▪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-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644771" y="365125"/>
            <a:ext cx="1070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  <a:defRPr b="1" i="0" sz="4000" u="none" cap="none" strike="noStrike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44771" y="1825625"/>
            <a:ext cx="10709100" cy="4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4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900"/>
              <a:buFont typeface="NTR"/>
              <a:buChar char="-"/>
              <a:defRPr b="0" i="0" sz="19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NTR"/>
              <a:buChar char="-"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1.png"/><Relationship Id="rId10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ordash.engineering/2021/08/17/using-ml-and-optimization-to-solve-doordashs-dispatch-problem/" TargetMode="External"/><Relationship Id="rId4" Type="http://schemas.openxmlformats.org/officeDocument/2006/relationships/hyperlink" Target="https://doordash.engineering/2021/08/17/using-ml-and-optimization-to-solve-doordashs-dispatch-problem/" TargetMode="External"/><Relationship Id="rId9" Type="http://schemas.openxmlformats.org/officeDocument/2006/relationships/hyperlink" Target="https://link.springer.com/chapter/10.1007/978-3-319-46307-0_29" TargetMode="External"/><Relationship Id="rId5" Type="http://schemas.openxmlformats.org/officeDocument/2006/relationships/hyperlink" Target="https://doordash.engineering/2021/08/17/using-ml-and-optimization-to-solve-doordashs-dispatch-problem/" TargetMode="External"/><Relationship Id="rId6" Type="http://schemas.openxmlformats.org/officeDocument/2006/relationships/hyperlink" Target="https://doordash.engineering/2021/08/17/using-ml-and-optimization-to-solve-doordashs-dispatch-problem/" TargetMode="External"/><Relationship Id="rId7" Type="http://schemas.openxmlformats.org/officeDocument/2006/relationships/hyperlink" Target="https://doordash.engineering/2021/08/17/using-ml-and-optimization-to-solve-doordashs-dispatch-problem/" TargetMode="External"/><Relationship Id="rId8" Type="http://schemas.openxmlformats.org/officeDocument/2006/relationships/hyperlink" Target="https://doordash.engineering/2021/08/17/using-ml-and-optimization-to-solve-doordashs-dispatch-problem/" TargetMode="External"/><Relationship Id="rId11" Type="http://schemas.openxmlformats.org/officeDocument/2006/relationships/hyperlink" Target="https://link.springer.com/chapter/10.1007/978-3-319-46307-0_29" TargetMode="External"/><Relationship Id="rId10" Type="http://schemas.openxmlformats.org/officeDocument/2006/relationships/hyperlink" Target="https://link.springer.com/chapter/10.1007/978-3-319-46307-0_29" TargetMode="External"/><Relationship Id="rId13" Type="http://schemas.openxmlformats.org/officeDocument/2006/relationships/hyperlink" Target="https://developers.google.com/optimization" TargetMode="External"/><Relationship Id="rId12" Type="http://schemas.openxmlformats.org/officeDocument/2006/relationships/hyperlink" Target="https://link.springer.com/chapter/10.1007/978-3-319-46307-0_29" TargetMode="External"/><Relationship Id="rId15" Type="http://schemas.openxmlformats.org/officeDocument/2006/relationships/hyperlink" Target="https://developers.google.com/optimization" TargetMode="External"/><Relationship Id="rId14" Type="http://schemas.openxmlformats.org/officeDocument/2006/relationships/hyperlink" Target="https://developers.google.com/optimization" TargetMode="External"/><Relationship Id="rId16" Type="http://schemas.openxmlformats.org/officeDocument/2006/relationships/hyperlink" Target="https://developers.google.com/optimization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datasets/ahmedshahriarsakib/uber-eats-usa-restaurants-menus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0" type="dt"/>
          </p:nvPr>
        </p:nvSpPr>
        <p:spPr>
          <a:xfrm>
            <a:off x="10406269" y="6342033"/>
            <a:ext cx="11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05/08/2023</a:t>
            </a:r>
            <a:endParaRPr/>
          </a:p>
        </p:txBody>
      </p:sp>
      <p:sp>
        <p:nvSpPr>
          <p:cNvPr id="156" name="Google Shape;156;p28"/>
          <p:cNvSpPr txBox="1"/>
          <p:nvPr/>
        </p:nvSpPr>
        <p:spPr>
          <a:xfrm>
            <a:off x="1993898" y="413816"/>
            <a:ext cx="82042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Developing Machine Learning and Supply Chain Application Using Taipy 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3631206" y="1537656"/>
            <a:ext cx="49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Industry Capstone </a:t>
            </a:r>
            <a:r>
              <a:rPr b="1" i="0" lang="en-IN" sz="1600" u="none" cap="none" strike="noStrike">
                <a:solidFill>
                  <a:srgbClr val="1716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-IN" sz="1600" u="none" cap="none" strike="noStrike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rogram Final Presentation</a:t>
            </a:r>
            <a:endParaRPr b="1" sz="1200">
              <a:solidFill>
                <a:srgbClr val="0C0C0C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Spring 2023</a:t>
            </a:r>
            <a:endParaRPr>
              <a:solidFill>
                <a:srgbClr val="0C0C0C"/>
              </a:solidFill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994" y="3594100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2060" y="3594100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8126" y="3594100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4192" y="3594100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0258" y="3594100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76324" y="3594100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68456" y="3594100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65" name="Google Shape;165;p28"/>
          <p:cNvSpPr txBox="1"/>
          <p:nvPr/>
        </p:nvSpPr>
        <p:spPr>
          <a:xfrm>
            <a:off x="871042" y="4622800"/>
            <a:ext cx="96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Priestley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Fernades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2399901" y="4622800"/>
            <a:ext cx="69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Kavan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3769422" y="4622800"/>
            <a:ext cx="75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Kanika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Yadav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5044348" y="4678225"/>
            <a:ext cx="112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Zhaoyi Xu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6485250" y="4622800"/>
            <a:ext cx="90441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Richeng 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7900552" y="4652833"/>
            <a:ext cx="8659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Syed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Qaderie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9300626" y="4622800"/>
            <a:ext cx="8579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Rahul 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Sikinam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0506448" y="4730521"/>
            <a:ext cx="123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Prof.Alkis V.</a:t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5322625" y="2670000"/>
            <a:ext cx="197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</a:t>
            </a: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Team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67400" y="3528425"/>
            <a:ext cx="1124400" cy="1124400"/>
          </a:xfrm>
          <a:prstGeom prst="rect">
            <a:avLst/>
          </a:prstGeom>
          <a:noFill/>
          <a:ln>
            <a:noFill/>
          </a:ln>
          <a:effectLst>
            <a:outerShdw rotWithShape="0" algn="bl" dir="4680000" dist="1905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/>
        </p:nvSpPr>
        <p:spPr>
          <a:xfrm>
            <a:off x="8839200" y="38100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305025" y="207035"/>
            <a:ext cx="67818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3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Generating Random Orders &amp; Drivers</a:t>
            </a:r>
            <a:endParaRPr sz="1500"/>
          </a:p>
        </p:txBody>
      </p:sp>
      <p:sp>
        <p:nvSpPr>
          <p:cNvPr id="280" name="Google Shape;280;p37"/>
          <p:cNvSpPr txBox="1"/>
          <p:nvPr/>
        </p:nvSpPr>
        <p:spPr>
          <a:xfrm>
            <a:off x="393700" y="902700"/>
            <a:ext cx="5751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chose to use a box boundary instead of a radial selection and went ahead to generate random orders and drivers within the given radius of a zip code.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393600" y="2432675"/>
            <a:ext cx="5751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Validating Results</a:t>
            </a:r>
            <a:endParaRPr/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had to filter out points in the sea or any unclear location as the orders will be located based on real-time customer and driver sharing.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393600" y="3962675"/>
            <a:ext cx="5751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Mappings</a:t>
            </a:r>
            <a:endParaRPr/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Several order-driver mappings were created based on delivery constraints and capacity optimization resulting in heatmap representations.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700" y="5332275"/>
            <a:ext cx="11517151" cy="91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&#10;&#10;Description automatically generated" id="284" name="Google Shape;284;p37"/>
          <p:cNvPicPr preferRelativeResize="0"/>
          <p:nvPr/>
        </p:nvPicPr>
        <p:blipFill rotWithShape="1">
          <a:blip r:embed="rId4">
            <a:alphaModFix/>
          </a:blip>
          <a:srcRect b="6539" l="1870" r="1687" t="7416"/>
          <a:stretch/>
        </p:blipFill>
        <p:spPr>
          <a:xfrm>
            <a:off x="6145550" y="722225"/>
            <a:ext cx="5862300" cy="203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285" name="Google Shape;285;p37"/>
          <p:cNvPicPr preferRelativeResize="0"/>
          <p:nvPr/>
        </p:nvPicPr>
        <p:blipFill rotWithShape="1">
          <a:blip r:embed="rId5">
            <a:alphaModFix/>
          </a:blip>
          <a:srcRect b="2594" l="1870" r="1687" t="6702"/>
          <a:stretch/>
        </p:blipFill>
        <p:spPr>
          <a:xfrm>
            <a:off x="6145550" y="2839600"/>
            <a:ext cx="5862300" cy="2408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/>
        </p:nvSpPr>
        <p:spPr>
          <a:xfrm>
            <a:off x="8839200" y="38100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8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0"/>
            <a:ext cx="51612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/>
        </p:nvSpPr>
        <p:spPr>
          <a:xfrm>
            <a:off x="-467387" y="560060"/>
            <a:ext cx="6096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700" u="none" strike="noStrik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Challenges faced</a:t>
            </a:r>
            <a:endParaRPr b="1" sz="4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5270604" y="560047"/>
            <a:ext cx="33708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 Over Radial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boundaries offer compact and efficient areas, making map generation smoother with easy distance calculation.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5270600" y="2513825"/>
            <a:ext cx="32130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 the Code</a:t>
            </a:r>
            <a:endParaRPr b="1" sz="1800"/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debug maps, tracking state variables with notify and small sample data is critical.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5270600" y="4338600"/>
            <a:ext cx="3370800" cy="2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Location Sharing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Sharing customer and driver locations generates efficient deliveries and happier customers.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8"/>
          <p:cNvSpPr txBox="1"/>
          <p:nvPr/>
        </p:nvSpPr>
        <p:spPr>
          <a:xfrm>
            <a:off x="8750775" y="499125"/>
            <a:ext cx="32130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Validating Mapped Points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Validating mapped points is crucial, and box boundaries improve efficiency.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8641400" y="3088300"/>
            <a:ext cx="3213000" cy="3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with Colored Coordinates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Visualizing coordinates with color enhances mapping comprehension. A bug in the latest version was fixed with partial implementation and downgrading to Taipy 2.0.0.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499950" y="2551825"/>
            <a:ext cx="39012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for Mapping Drivers to Orders</a:t>
            </a:r>
            <a:endParaRPr/>
          </a:p>
        </p:txBody>
      </p:sp>
      <p:sp>
        <p:nvSpPr>
          <p:cNvPr id="304" name="Google Shape;304;p39"/>
          <p:cNvSpPr txBox="1"/>
          <p:nvPr/>
        </p:nvSpPr>
        <p:spPr>
          <a:xfrm>
            <a:off x="3550200" y="1445700"/>
            <a:ext cx="8365500" cy="6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n-IN" sz="1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 capacity</a:t>
            </a:r>
            <a:endParaRPr b="1" sz="19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Assuming a capacity of 10, multiple orders can be assigned to a single driver if they can be delivered along a single route.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n-IN" sz="1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Pickup and delivery locations</a:t>
            </a:r>
            <a:endParaRPr b="1" sz="19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Restaurants are the pick-up points and customers are the delivery locations. The algorithm randomly maps orders to drivers.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n-IN" sz="1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vehicles</a:t>
            </a:r>
            <a:endParaRPr sz="19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algorithm creates equal or less routes based on the number of available vehicles.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1" lang="en-IN" sz="1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Optimized routes</a:t>
            </a:r>
            <a:endParaRPr b="1" sz="19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Assuming constant speed, the algorithm automatically optimizes the time for each route.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these constraints, the algorithm returns the optimal mapping of orders and drivers.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499950" y="583200"/>
            <a:ext cx="109935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 single order (k) and driver (m) mapping, the algorithm assigns one driver to each order. </a:t>
            </a:r>
            <a:endParaRPr b="1" sz="1500"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I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multiple orders (k) and drivers (m), the algorithm is based on the following constraints: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310" name="Google Shape;3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816240"/>
            <a:ext cx="5291666" cy="5225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&#10;&#10;Description automatically generated" id="311" name="Google Shape;31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6866" y="2081742"/>
            <a:ext cx="5291667" cy="322791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0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643467" y="274053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Order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6256866" y="1179010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Orders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603728" y="584267"/>
            <a:ext cx="4261337" cy="5525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41"/>
          <p:cNvGrpSpPr/>
          <p:nvPr/>
        </p:nvGrpSpPr>
        <p:grpSpPr>
          <a:xfrm>
            <a:off x="7518961" y="2635190"/>
            <a:ext cx="349146" cy="91440"/>
            <a:chOff x="1653658" y="759558"/>
            <a:chExt cx="349146" cy="91440"/>
          </a:xfrm>
        </p:grpSpPr>
        <p:sp>
          <p:nvSpPr>
            <p:cNvPr id="322" name="Google Shape;322;p41"/>
            <p:cNvSpPr/>
            <p:nvPr/>
          </p:nvSpPr>
          <p:spPr>
            <a:xfrm>
              <a:off x="1653658" y="759558"/>
              <a:ext cx="349146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599BD5"/>
              </a:solidFill>
              <a:prstDash val="solid"/>
              <a:miter lim="800000"/>
              <a:headEnd len="sm" w="sm" type="none"/>
              <a:tailEnd len="med" w="med" type="stealth"/>
            </a:ln>
          </p:spPr>
        </p:sp>
        <p:sp>
          <p:nvSpPr>
            <p:cNvPr id="323" name="Google Shape;323;p41"/>
            <p:cNvSpPr txBox="1"/>
            <p:nvPr/>
          </p:nvSpPr>
          <p:spPr>
            <a:xfrm>
              <a:off x="1818738" y="803379"/>
              <a:ext cx="18987" cy="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41"/>
          <p:cNvGrpSpPr/>
          <p:nvPr/>
        </p:nvGrpSpPr>
        <p:grpSpPr>
          <a:xfrm>
            <a:off x="5869689" y="2185588"/>
            <a:ext cx="1651072" cy="990643"/>
            <a:chOff x="4386" y="309956"/>
            <a:chExt cx="1651072" cy="990643"/>
          </a:xfrm>
        </p:grpSpPr>
        <p:sp>
          <p:nvSpPr>
            <p:cNvPr id="325" name="Google Shape;325;p41"/>
            <p:cNvSpPr/>
            <p:nvPr/>
          </p:nvSpPr>
          <p:spPr>
            <a:xfrm>
              <a:off x="4386" y="309956"/>
              <a:ext cx="1651072" cy="990643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1"/>
            <p:cNvSpPr txBox="1"/>
            <p:nvPr/>
          </p:nvSpPr>
          <p:spPr>
            <a:xfrm>
              <a:off x="4386" y="309956"/>
              <a:ext cx="1651072" cy="99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4900" lIns="80900" spcFirstLastPara="1" rIns="80900" wrap="square" tIns="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I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Driver Assignment:</a:t>
              </a:r>
              <a:endParaRPr/>
            </a:p>
          </p:txBody>
        </p:sp>
      </p:grpSp>
      <p:grpSp>
        <p:nvGrpSpPr>
          <p:cNvPr id="327" name="Google Shape;327;p41"/>
          <p:cNvGrpSpPr/>
          <p:nvPr/>
        </p:nvGrpSpPr>
        <p:grpSpPr>
          <a:xfrm>
            <a:off x="9549781" y="2635190"/>
            <a:ext cx="349146" cy="91440"/>
            <a:chOff x="3684478" y="759558"/>
            <a:chExt cx="349146" cy="91440"/>
          </a:xfrm>
        </p:grpSpPr>
        <p:sp>
          <p:nvSpPr>
            <p:cNvPr id="328" name="Google Shape;328;p41"/>
            <p:cNvSpPr/>
            <p:nvPr/>
          </p:nvSpPr>
          <p:spPr>
            <a:xfrm>
              <a:off x="3684478" y="759558"/>
              <a:ext cx="349146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55BACE"/>
              </a:solidFill>
              <a:prstDash val="solid"/>
              <a:miter lim="800000"/>
              <a:headEnd len="sm" w="sm" type="none"/>
              <a:tailEnd len="med" w="med" type="stealth"/>
            </a:ln>
          </p:spPr>
        </p:sp>
        <p:sp>
          <p:nvSpPr>
            <p:cNvPr id="329" name="Google Shape;329;p41"/>
            <p:cNvSpPr txBox="1"/>
            <p:nvPr/>
          </p:nvSpPr>
          <p:spPr>
            <a:xfrm>
              <a:off x="3849558" y="803379"/>
              <a:ext cx="18987" cy="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41"/>
          <p:cNvGrpSpPr/>
          <p:nvPr/>
        </p:nvGrpSpPr>
        <p:grpSpPr>
          <a:xfrm>
            <a:off x="7900508" y="2185588"/>
            <a:ext cx="1651072" cy="990643"/>
            <a:chOff x="2035205" y="309956"/>
            <a:chExt cx="1651072" cy="990643"/>
          </a:xfrm>
        </p:grpSpPr>
        <p:sp>
          <p:nvSpPr>
            <p:cNvPr id="331" name="Google Shape;331;p41"/>
            <p:cNvSpPr/>
            <p:nvPr/>
          </p:nvSpPr>
          <p:spPr>
            <a:xfrm>
              <a:off x="2035205" y="309956"/>
              <a:ext cx="1651072" cy="990643"/>
            </a:xfrm>
            <a:prstGeom prst="rect">
              <a:avLst/>
            </a:prstGeom>
            <a:gradFill>
              <a:gsLst>
                <a:gs pos="0">
                  <a:srgbClr val="6BBDD5"/>
                </a:gs>
                <a:gs pos="50000">
                  <a:srgbClr val="4DB9D6"/>
                </a:gs>
                <a:gs pos="100000">
                  <a:srgbClr val="3DA7C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1"/>
            <p:cNvSpPr txBox="1"/>
            <p:nvPr/>
          </p:nvSpPr>
          <p:spPr>
            <a:xfrm>
              <a:off x="2035205" y="309956"/>
              <a:ext cx="1651072" cy="99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4900" lIns="80900" spcFirstLastPara="1" rIns="80900" wrap="square" tIns="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I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Streamlined process for efficient driver assignment</a:t>
              </a:r>
              <a:endParaRPr/>
            </a:p>
          </p:txBody>
        </p:sp>
      </p:grpSp>
      <p:grpSp>
        <p:nvGrpSpPr>
          <p:cNvPr id="333" name="Google Shape;333;p41"/>
          <p:cNvGrpSpPr/>
          <p:nvPr/>
        </p:nvGrpSpPr>
        <p:grpSpPr>
          <a:xfrm>
            <a:off x="6695225" y="3174432"/>
            <a:ext cx="4061639" cy="349146"/>
            <a:chOff x="829922" y="1298800"/>
            <a:chExt cx="4061639" cy="349146"/>
          </a:xfrm>
        </p:grpSpPr>
        <p:sp>
          <p:nvSpPr>
            <p:cNvPr id="334" name="Google Shape;334;p41"/>
            <p:cNvSpPr/>
            <p:nvPr/>
          </p:nvSpPr>
          <p:spPr>
            <a:xfrm>
              <a:off x="829922" y="1298800"/>
              <a:ext cx="4061639" cy="349146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5877"/>
                  </a:lnTo>
                  <a:lnTo>
                    <a:pt x="0" y="65877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rgbClr val="50C9B6"/>
              </a:solidFill>
              <a:prstDash val="solid"/>
              <a:miter lim="800000"/>
              <a:headEnd len="sm" w="sm" type="none"/>
              <a:tailEnd len="med" w="med" type="stealth"/>
            </a:ln>
          </p:spPr>
        </p:sp>
        <p:sp>
          <p:nvSpPr>
            <p:cNvPr id="335" name="Google Shape;335;p41"/>
            <p:cNvSpPr txBox="1"/>
            <p:nvPr/>
          </p:nvSpPr>
          <p:spPr>
            <a:xfrm>
              <a:off x="2758758" y="1471475"/>
              <a:ext cx="203967" cy="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41"/>
          <p:cNvGrpSpPr/>
          <p:nvPr/>
        </p:nvGrpSpPr>
        <p:grpSpPr>
          <a:xfrm>
            <a:off x="9931328" y="2185588"/>
            <a:ext cx="1651072" cy="990643"/>
            <a:chOff x="4066025" y="309956"/>
            <a:chExt cx="1651072" cy="990643"/>
          </a:xfrm>
        </p:grpSpPr>
        <p:sp>
          <p:nvSpPr>
            <p:cNvPr id="337" name="Google Shape;337;p41"/>
            <p:cNvSpPr/>
            <p:nvPr/>
          </p:nvSpPr>
          <p:spPr>
            <a:xfrm>
              <a:off x="4066025" y="309956"/>
              <a:ext cx="1651072" cy="990643"/>
            </a:xfrm>
            <a:prstGeom prst="rect">
              <a:avLst/>
            </a:prstGeom>
            <a:gradFill>
              <a:gsLst>
                <a:gs pos="0">
                  <a:srgbClr val="68D0C9"/>
                </a:gs>
                <a:gs pos="50000">
                  <a:srgbClr val="49D1C7"/>
                </a:gs>
                <a:gs pos="100000">
                  <a:srgbClr val="3ABFB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1"/>
            <p:cNvSpPr txBox="1"/>
            <p:nvPr/>
          </p:nvSpPr>
          <p:spPr>
            <a:xfrm>
              <a:off x="4066025" y="309956"/>
              <a:ext cx="1651072" cy="99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4900" lIns="80900" spcFirstLastPara="1" rIns="80900" wrap="square" tIns="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I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Precise and reliable algorithm for accurate assignments</a:t>
              </a:r>
              <a:endParaRPr/>
            </a:p>
          </p:txBody>
        </p:sp>
      </p:grpSp>
      <p:grpSp>
        <p:nvGrpSpPr>
          <p:cNvPr id="339" name="Google Shape;339;p41"/>
          <p:cNvGrpSpPr/>
          <p:nvPr/>
        </p:nvGrpSpPr>
        <p:grpSpPr>
          <a:xfrm>
            <a:off x="7518961" y="4005581"/>
            <a:ext cx="349146" cy="91440"/>
            <a:chOff x="1653658" y="2129949"/>
            <a:chExt cx="349146" cy="91440"/>
          </a:xfrm>
        </p:grpSpPr>
        <p:sp>
          <p:nvSpPr>
            <p:cNvPr id="340" name="Google Shape;340;p41"/>
            <p:cNvSpPr/>
            <p:nvPr/>
          </p:nvSpPr>
          <p:spPr>
            <a:xfrm>
              <a:off x="1653658" y="2129949"/>
              <a:ext cx="349146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4CC38C"/>
              </a:solidFill>
              <a:prstDash val="solid"/>
              <a:miter lim="800000"/>
              <a:headEnd len="sm" w="sm" type="none"/>
              <a:tailEnd len="med" w="med" type="stealth"/>
            </a:ln>
          </p:spPr>
        </p:sp>
        <p:sp>
          <p:nvSpPr>
            <p:cNvPr id="341" name="Google Shape;341;p41"/>
            <p:cNvSpPr txBox="1"/>
            <p:nvPr/>
          </p:nvSpPr>
          <p:spPr>
            <a:xfrm>
              <a:off x="1818738" y="2173770"/>
              <a:ext cx="18987" cy="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41"/>
          <p:cNvGrpSpPr/>
          <p:nvPr/>
        </p:nvGrpSpPr>
        <p:grpSpPr>
          <a:xfrm>
            <a:off x="5869689" y="3555979"/>
            <a:ext cx="1651072" cy="990643"/>
            <a:chOff x="4386" y="1680347"/>
            <a:chExt cx="1651072" cy="990643"/>
          </a:xfrm>
        </p:grpSpPr>
        <p:sp>
          <p:nvSpPr>
            <p:cNvPr id="343" name="Google Shape;343;p41"/>
            <p:cNvSpPr/>
            <p:nvPr/>
          </p:nvSpPr>
          <p:spPr>
            <a:xfrm>
              <a:off x="4386" y="1680347"/>
              <a:ext cx="1651072" cy="990643"/>
            </a:xfrm>
            <a:prstGeom prst="rect">
              <a:avLst/>
            </a:prstGeom>
            <a:gradFill>
              <a:gsLst>
                <a:gs pos="0">
                  <a:srgbClr val="65CCA8"/>
                </a:gs>
                <a:gs pos="50000">
                  <a:srgbClr val="45CCA0"/>
                </a:gs>
                <a:gs pos="100000">
                  <a:srgbClr val="36BA8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1"/>
            <p:cNvSpPr txBox="1"/>
            <p:nvPr/>
          </p:nvSpPr>
          <p:spPr>
            <a:xfrm>
              <a:off x="4386" y="1680347"/>
              <a:ext cx="1651072" cy="99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4900" lIns="80900" spcFirstLastPara="1" rIns="80900" wrap="square" tIns="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I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Leveraging Taipy </a:t>
              </a:r>
              <a:r>
                <a:rPr lang="en-I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components</a:t>
              </a:r>
              <a:r>
                <a:rPr lang="en-I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and visualization</a:t>
              </a:r>
              <a:endParaRPr/>
            </a:p>
          </p:txBody>
        </p:sp>
      </p:grpSp>
      <p:grpSp>
        <p:nvGrpSpPr>
          <p:cNvPr id="345" name="Google Shape;345;p41"/>
          <p:cNvGrpSpPr/>
          <p:nvPr/>
        </p:nvGrpSpPr>
        <p:grpSpPr>
          <a:xfrm>
            <a:off x="9549781" y="4005581"/>
            <a:ext cx="349146" cy="91440"/>
            <a:chOff x="3684478" y="2129949"/>
            <a:chExt cx="349146" cy="91440"/>
          </a:xfrm>
        </p:grpSpPr>
        <p:sp>
          <p:nvSpPr>
            <p:cNvPr id="346" name="Google Shape;346;p41"/>
            <p:cNvSpPr/>
            <p:nvPr/>
          </p:nvSpPr>
          <p:spPr>
            <a:xfrm>
              <a:off x="3684478" y="2129949"/>
              <a:ext cx="349146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48BD62"/>
              </a:solidFill>
              <a:prstDash val="solid"/>
              <a:miter lim="800000"/>
              <a:headEnd len="sm" w="sm" type="none"/>
              <a:tailEnd len="med" w="med" type="stealth"/>
            </a:ln>
          </p:spPr>
        </p:sp>
        <p:sp>
          <p:nvSpPr>
            <p:cNvPr id="347" name="Google Shape;347;p41"/>
            <p:cNvSpPr txBox="1"/>
            <p:nvPr/>
          </p:nvSpPr>
          <p:spPr>
            <a:xfrm>
              <a:off x="3849558" y="2173770"/>
              <a:ext cx="18987" cy="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41"/>
          <p:cNvGrpSpPr/>
          <p:nvPr/>
        </p:nvGrpSpPr>
        <p:grpSpPr>
          <a:xfrm>
            <a:off x="7900508" y="3555979"/>
            <a:ext cx="1651072" cy="990643"/>
            <a:chOff x="2035205" y="1680347"/>
            <a:chExt cx="1651072" cy="990643"/>
          </a:xfrm>
        </p:grpSpPr>
        <p:sp>
          <p:nvSpPr>
            <p:cNvPr id="349" name="Google Shape;349;p41"/>
            <p:cNvSpPr/>
            <p:nvPr/>
          </p:nvSpPr>
          <p:spPr>
            <a:xfrm>
              <a:off x="2035205" y="1680347"/>
              <a:ext cx="1651072" cy="990643"/>
            </a:xfrm>
            <a:prstGeom prst="rect">
              <a:avLst/>
            </a:prstGeom>
            <a:gradFill>
              <a:gsLst>
                <a:gs pos="0">
                  <a:srgbClr val="63C788"/>
                </a:gs>
                <a:gs pos="50000">
                  <a:srgbClr val="43C678"/>
                </a:gs>
                <a:gs pos="100000">
                  <a:srgbClr val="35B66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1"/>
            <p:cNvSpPr txBox="1"/>
            <p:nvPr/>
          </p:nvSpPr>
          <p:spPr>
            <a:xfrm>
              <a:off x="2035205" y="1680347"/>
              <a:ext cx="1651072" cy="99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4900" lIns="80900" spcFirstLastPara="1" rIns="80900" wrap="square" tIns="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I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EDS optimization</a:t>
              </a:r>
              <a:r>
                <a:rPr lang="en-I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:</a:t>
              </a:r>
              <a:endParaRPr/>
            </a:p>
          </p:txBody>
        </p:sp>
      </p:grpSp>
      <p:grpSp>
        <p:nvGrpSpPr>
          <p:cNvPr id="351" name="Google Shape;351;p41"/>
          <p:cNvGrpSpPr/>
          <p:nvPr/>
        </p:nvGrpSpPr>
        <p:grpSpPr>
          <a:xfrm>
            <a:off x="6695225" y="4544822"/>
            <a:ext cx="4061639" cy="349146"/>
            <a:chOff x="829922" y="2669190"/>
            <a:chExt cx="4061639" cy="349146"/>
          </a:xfrm>
        </p:grpSpPr>
        <p:sp>
          <p:nvSpPr>
            <p:cNvPr id="352" name="Google Shape;352;p41"/>
            <p:cNvSpPr/>
            <p:nvPr/>
          </p:nvSpPr>
          <p:spPr>
            <a:xfrm>
              <a:off x="829922" y="2669190"/>
              <a:ext cx="4061639" cy="349146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5877"/>
                  </a:lnTo>
                  <a:lnTo>
                    <a:pt x="0" y="65877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rgbClr val="4FB546"/>
              </a:solidFill>
              <a:prstDash val="solid"/>
              <a:miter lim="800000"/>
              <a:headEnd len="sm" w="sm" type="none"/>
              <a:tailEnd len="med" w="med" type="stealth"/>
            </a:ln>
          </p:spPr>
        </p:sp>
        <p:sp>
          <p:nvSpPr>
            <p:cNvPr id="353" name="Google Shape;353;p41"/>
            <p:cNvSpPr txBox="1"/>
            <p:nvPr/>
          </p:nvSpPr>
          <p:spPr>
            <a:xfrm>
              <a:off x="2758758" y="2841865"/>
              <a:ext cx="203967" cy="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41"/>
          <p:cNvGrpSpPr/>
          <p:nvPr/>
        </p:nvGrpSpPr>
        <p:grpSpPr>
          <a:xfrm>
            <a:off x="9931328" y="3555979"/>
            <a:ext cx="1651072" cy="990643"/>
            <a:chOff x="4066025" y="1680347"/>
            <a:chExt cx="1651072" cy="990643"/>
          </a:xfrm>
        </p:grpSpPr>
        <p:sp>
          <p:nvSpPr>
            <p:cNvPr id="355" name="Google Shape;355;p41"/>
            <p:cNvSpPr/>
            <p:nvPr/>
          </p:nvSpPr>
          <p:spPr>
            <a:xfrm>
              <a:off x="4066025" y="1680347"/>
              <a:ext cx="1651072" cy="990643"/>
            </a:xfrm>
            <a:prstGeom prst="rect">
              <a:avLst/>
            </a:prstGeom>
            <a:gradFill>
              <a:gsLst>
                <a:gs pos="0">
                  <a:srgbClr val="60C36C"/>
                </a:gs>
                <a:gs pos="50000">
                  <a:srgbClr val="3FC152"/>
                </a:gs>
                <a:gs pos="100000">
                  <a:srgbClr val="32B04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1"/>
            <p:cNvSpPr txBox="1"/>
            <p:nvPr/>
          </p:nvSpPr>
          <p:spPr>
            <a:xfrm>
              <a:off x="4066025" y="1680347"/>
              <a:ext cx="1651072" cy="99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4900" lIns="80900" spcFirstLastPara="1" rIns="80900" wrap="square" tIns="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I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Boundary analysis to define starting points</a:t>
              </a:r>
              <a:endParaRPr/>
            </a:p>
          </p:txBody>
        </p:sp>
      </p:grpSp>
      <p:grpSp>
        <p:nvGrpSpPr>
          <p:cNvPr id="357" name="Google Shape;357;p41"/>
          <p:cNvGrpSpPr/>
          <p:nvPr/>
        </p:nvGrpSpPr>
        <p:grpSpPr>
          <a:xfrm>
            <a:off x="7518961" y="5375971"/>
            <a:ext cx="349146" cy="91440"/>
            <a:chOff x="1653658" y="3500339"/>
            <a:chExt cx="349146" cy="91440"/>
          </a:xfrm>
        </p:grpSpPr>
        <p:sp>
          <p:nvSpPr>
            <p:cNvPr id="358" name="Google Shape;358;p41"/>
            <p:cNvSpPr/>
            <p:nvPr/>
          </p:nvSpPr>
          <p:spPr>
            <a:xfrm>
              <a:off x="1653658" y="3500339"/>
              <a:ext cx="349146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6FAB46"/>
              </a:solidFill>
              <a:prstDash val="solid"/>
              <a:miter lim="800000"/>
              <a:headEnd len="sm" w="sm" type="none"/>
              <a:tailEnd len="med" w="med" type="stealth"/>
            </a:ln>
          </p:spPr>
        </p:sp>
        <p:sp>
          <p:nvSpPr>
            <p:cNvPr id="359" name="Google Shape;359;p41"/>
            <p:cNvSpPr txBox="1"/>
            <p:nvPr/>
          </p:nvSpPr>
          <p:spPr>
            <a:xfrm>
              <a:off x="1818738" y="3544160"/>
              <a:ext cx="18987" cy="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41"/>
          <p:cNvGrpSpPr/>
          <p:nvPr/>
        </p:nvGrpSpPr>
        <p:grpSpPr>
          <a:xfrm>
            <a:off x="5869689" y="4926369"/>
            <a:ext cx="1651072" cy="990643"/>
            <a:chOff x="4386" y="3050737"/>
            <a:chExt cx="1651072" cy="990643"/>
          </a:xfrm>
        </p:grpSpPr>
        <p:sp>
          <p:nvSpPr>
            <p:cNvPr id="361" name="Google Shape;361;p41"/>
            <p:cNvSpPr/>
            <p:nvPr/>
          </p:nvSpPr>
          <p:spPr>
            <a:xfrm>
              <a:off x="4386" y="3050737"/>
              <a:ext cx="1651072" cy="990643"/>
            </a:xfrm>
            <a:prstGeom prst="rect">
              <a:avLst/>
            </a:prstGeom>
            <a:gradFill>
              <a:gsLst>
                <a:gs pos="0">
                  <a:srgbClr val="69BD5E"/>
                </a:gs>
                <a:gs pos="50000">
                  <a:srgbClr val="51B93E"/>
                </a:gs>
                <a:gs pos="100000">
                  <a:srgbClr val="43A8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1"/>
            <p:cNvSpPr txBox="1"/>
            <p:nvPr/>
          </p:nvSpPr>
          <p:spPr>
            <a:xfrm>
              <a:off x="4386" y="3050737"/>
              <a:ext cx="1651072" cy="99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4900" lIns="80900" spcFirstLastPara="1" rIns="80900" wrap="square" tIns="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I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Optimized routes for timely delivery and reduced distance traveled</a:t>
              </a:r>
              <a:endParaRPr/>
            </a:p>
          </p:txBody>
        </p:sp>
      </p:grpSp>
      <p:grpSp>
        <p:nvGrpSpPr>
          <p:cNvPr id="363" name="Google Shape;363;p41"/>
          <p:cNvGrpSpPr/>
          <p:nvPr/>
        </p:nvGrpSpPr>
        <p:grpSpPr>
          <a:xfrm>
            <a:off x="7900508" y="4926369"/>
            <a:ext cx="1651072" cy="990643"/>
            <a:chOff x="2035205" y="3050737"/>
            <a:chExt cx="1651072" cy="990643"/>
          </a:xfrm>
        </p:grpSpPr>
        <p:sp>
          <p:nvSpPr>
            <p:cNvPr id="364" name="Google Shape;364;p41"/>
            <p:cNvSpPr/>
            <p:nvPr/>
          </p:nvSpPr>
          <p:spPr>
            <a:xfrm>
              <a:off x="2035205" y="3050737"/>
              <a:ext cx="1651072" cy="990643"/>
            </a:xfrm>
            <a:prstGeom prst="rect">
              <a:avLst/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1"/>
            <p:cNvSpPr txBox="1"/>
            <p:nvPr/>
          </p:nvSpPr>
          <p:spPr>
            <a:xfrm>
              <a:off x="2035205" y="3050737"/>
              <a:ext cx="1651072" cy="99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4900" lIns="80900" spcFirstLastPara="1" rIns="80900" wrap="square" tIns="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I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Dynamic assignments based on real-time factors.</a:t>
              </a:r>
              <a:endParaRPr/>
            </a:p>
          </p:txBody>
        </p:sp>
      </p:grpSp>
      <p:sp>
        <p:nvSpPr>
          <p:cNvPr id="366" name="Google Shape;366;p41"/>
          <p:cNvSpPr txBox="1"/>
          <p:nvPr/>
        </p:nvSpPr>
        <p:spPr>
          <a:xfrm>
            <a:off x="5869689" y="940988"/>
            <a:ext cx="60960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41"/>
          <p:cNvGrpSpPr/>
          <p:nvPr/>
        </p:nvGrpSpPr>
        <p:grpSpPr>
          <a:xfrm>
            <a:off x="9549761" y="5375971"/>
            <a:ext cx="349200" cy="91500"/>
            <a:chOff x="1653658" y="3500339"/>
            <a:chExt cx="349200" cy="91500"/>
          </a:xfrm>
        </p:grpSpPr>
        <p:sp>
          <p:nvSpPr>
            <p:cNvPr id="368" name="Google Shape;368;p41"/>
            <p:cNvSpPr/>
            <p:nvPr/>
          </p:nvSpPr>
          <p:spPr>
            <a:xfrm>
              <a:off x="1653658" y="3500339"/>
              <a:ext cx="349200" cy="915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6FAB46"/>
              </a:solidFill>
              <a:prstDash val="solid"/>
              <a:miter lim="800000"/>
              <a:headEnd len="sm" w="sm" type="none"/>
              <a:tailEnd len="med" w="med" type="stealth"/>
            </a:ln>
          </p:spPr>
        </p:sp>
        <p:sp>
          <p:nvSpPr>
            <p:cNvPr id="369" name="Google Shape;369;p41"/>
            <p:cNvSpPr txBox="1"/>
            <p:nvPr/>
          </p:nvSpPr>
          <p:spPr>
            <a:xfrm>
              <a:off x="1818738" y="3544160"/>
              <a:ext cx="18900" cy="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41"/>
          <p:cNvGrpSpPr/>
          <p:nvPr/>
        </p:nvGrpSpPr>
        <p:grpSpPr>
          <a:xfrm>
            <a:off x="9898933" y="4926369"/>
            <a:ext cx="1651200" cy="990600"/>
            <a:chOff x="2035205" y="3050737"/>
            <a:chExt cx="1651200" cy="990600"/>
          </a:xfrm>
        </p:grpSpPr>
        <p:sp>
          <p:nvSpPr>
            <p:cNvPr id="371" name="Google Shape;371;p41"/>
            <p:cNvSpPr/>
            <p:nvPr/>
          </p:nvSpPr>
          <p:spPr>
            <a:xfrm>
              <a:off x="2035205" y="3050737"/>
              <a:ext cx="1651200" cy="990600"/>
            </a:xfrm>
            <a:prstGeom prst="rect">
              <a:avLst/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 txBox="1"/>
            <p:nvPr/>
          </p:nvSpPr>
          <p:spPr>
            <a:xfrm>
              <a:off x="2035205" y="3050737"/>
              <a:ext cx="16512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4900" lIns="80900" spcFirstLastPara="1" rIns="80900" wrap="square" tIns="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I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</a:t>
              </a:r>
              <a:r>
                <a:rPr lang="en-I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I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Integrating the use cases with limited api access</a:t>
              </a:r>
              <a:endParaRPr/>
            </a:p>
          </p:txBody>
        </p:sp>
      </p:grpSp>
      <p:sp>
        <p:nvSpPr>
          <p:cNvPr id="373" name="Google Shape;373;p41"/>
          <p:cNvSpPr txBox="1"/>
          <p:nvPr/>
        </p:nvSpPr>
        <p:spPr>
          <a:xfrm>
            <a:off x="1234400" y="16979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Roadblocks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635000" y="364952"/>
            <a:ext cx="6096000" cy="907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 Changes with VRP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635000" y="861452"/>
            <a:ext cx="820420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look at how new VRP implementation has helped optimize our delivery routing.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635000" y="1430635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Generation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system for order generation and location identification to pinpoint positions of customers and restaurants.</a:t>
            </a:r>
            <a:endParaRPr/>
          </a:p>
        </p:txBody>
      </p:sp>
      <p:sp>
        <p:nvSpPr>
          <p:cNvPr id="382" name="Google Shape;382;p42"/>
          <p:cNvSpPr txBox="1"/>
          <p:nvPr/>
        </p:nvSpPr>
        <p:spPr>
          <a:xfrm>
            <a:off x="635000" y="3348335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for Time Optimization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Optimizing time using ML models between the restaurant, customer and driver locations.</a:t>
            </a:r>
            <a:endParaRPr/>
          </a:p>
        </p:txBody>
      </p:sp>
      <p:sp>
        <p:nvSpPr>
          <p:cNvPr id="383" name="Google Shape;383;p42"/>
          <p:cNvSpPr txBox="1"/>
          <p:nvPr/>
        </p:nvSpPr>
        <p:spPr>
          <a:xfrm>
            <a:off x="5791200" y="266716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Routing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Implementing a VRP-based routing model.</a:t>
            </a:r>
            <a:endParaRPr/>
          </a:p>
        </p:txBody>
      </p:sp>
      <p:pic>
        <p:nvPicPr>
          <p:cNvPr id="384" name="Google Shape;3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12" y="4306500"/>
            <a:ext cx="10556975" cy="1908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/>
        </p:nvSpPr>
        <p:spPr>
          <a:xfrm>
            <a:off x="537662" y="409026"/>
            <a:ext cx="65743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Introducing DeepRED by Door Dash</a:t>
            </a:r>
            <a:endParaRPr/>
          </a:p>
        </p:txBody>
      </p:sp>
      <p:sp>
        <p:nvSpPr>
          <p:cNvPr id="390" name="Google Shape;390;p43"/>
          <p:cNvSpPr txBox="1"/>
          <p:nvPr/>
        </p:nvSpPr>
        <p:spPr>
          <a:xfrm>
            <a:off x="643476" y="1063388"/>
            <a:ext cx="996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new and advanced machine learning system offering state-of-the-art features to deliver food faster, easier and with less hassle.</a:t>
            </a:r>
            <a:endParaRPr/>
          </a:p>
        </p:txBody>
      </p:sp>
      <p:sp>
        <p:nvSpPr>
          <p:cNvPr id="391" name="Google Shape;391;p43"/>
          <p:cNvSpPr txBox="1"/>
          <p:nvPr/>
        </p:nvSpPr>
        <p:spPr>
          <a:xfrm>
            <a:off x="620262" y="1791252"/>
            <a:ext cx="610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Revolutionary Two-Layered System</a:t>
            </a:r>
            <a:endParaRPr/>
          </a:p>
        </p:txBody>
      </p:sp>
      <p:sp>
        <p:nvSpPr>
          <p:cNvPr id="392" name="Google Shape;392;p43"/>
          <p:cNvSpPr txBox="1"/>
          <p:nvPr/>
        </p:nvSpPr>
        <p:spPr>
          <a:xfrm>
            <a:off x="620243" y="2412002"/>
            <a:ext cx="610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Ready Model</a:t>
            </a: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👍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drivers to choose delivery based on offered price, making it easier to optimize earnings.</a:t>
            </a:r>
            <a:endParaRPr/>
          </a:p>
        </p:txBody>
      </p:sp>
      <p:sp>
        <p:nvSpPr>
          <p:cNvPr id="393" name="Google Shape;393;p43"/>
          <p:cNvSpPr txBox="1"/>
          <p:nvPr/>
        </p:nvSpPr>
        <p:spPr>
          <a:xfrm>
            <a:off x="620245" y="3528421"/>
            <a:ext cx="621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Time Model</a:t>
            </a: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🚗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Updates delivery routes considering ever-changing traffic conditions, thus reducing travel time, fuel and money.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4"/>
          <p:cNvSpPr txBox="1"/>
          <p:nvPr/>
        </p:nvSpPr>
        <p:spPr>
          <a:xfrm>
            <a:off x="597806" y="400384"/>
            <a:ext cx="60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Routing Algorithms</a:t>
            </a:r>
            <a:endParaRPr/>
          </a:p>
        </p:txBody>
      </p:sp>
      <p:sp>
        <p:nvSpPr>
          <p:cNvPr id="400" name="Google Shape;400;p44"/>
          <p:cNvSpPr txBox="1"/>
          <p:nvPr/>
        </p:nvSpPr>
        <p:spPr>
          <a:xfrm>
            <a:off x="683654" y="636143"/>
            <a:ext cx="6906600" cy="55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VRPTW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time window constraints where customers are available only during specific times of the day.</a:t>
            </a:r>
            <a:endParaRPr/>
          </a:p>
        </p:txBody>
      </p:sp>
      <p:sp>
        <p:nvSpPr>
          <p:cNvPr id="401" name="Google Shape;401;p44"/>
          <p:cNvSpPr txBox="1"/>
          <p:nvPr/>
        </p:nvSpPr>
        <p:spPr>
          <a:xfrm>
            <a:off x="683643" y="1244330"/>
            <a:ext cx="6096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CVRP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capacitated vehicle routing problems with vehicles with limited carrying capacity and deliveries at various locations.</a:t>
            </a:r>
            <a:endParaRPr/>
          </a:p>
        </p:txBody>
      </p:sp>
      <p:sp>
        <p:nvSpPr>
          <p:cNvPr id="402" name="Google Shape;402;p44"/>
          <p:cNvSpPr txBox="1"/>
          <p:nvPr/>
        </p:nvSpPr>
        <p:spPr>
          <a:xfrm>
            <a:off x="683650" y="4341255"/>
            <a:ext cx="6096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MVPDP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assigning drivers to different orders and using VRP with pickups and deliveries algorithm to find the optimal routes.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/>
        </p:nvSpPr>
        <p:spPr>
          <a:xfrm>
            <a:off x="742858" y="443848"/>
            <a:ext cx="562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Maximizing Efficiency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742858" y="1209179"/>
            <a:ext cx="71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Streamline your processes and get the most out of your resources.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409" name="Google Shape;409;p45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742849" y="1965775"/>
            <a:ext cx="11150601" cy="3911626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/>
          <p:nvPr/>
        </p:nvSpPr>
        <p:spPr>
          <a:xfrm>
            <a:off x="670696" y="762861"/>
            <a:ext cx="3938100" cy="40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Efficient Delivery System</a:t>
            </a:r>
            <a:endParaRPr/>
          </a:p>
        </p:txBody>
      </p:sp>
      <p:sp>
        <p:nvSpPr>
          <p:cNvPr id="415" name="Google Shape;415;p46"/>
          <p:cNvSpPr txBox="1"/>
          <p:nvPr/>
        </p:nvSpPr>
        <p:spPr>
          <a:xfrm>
            <a:off x="637146" y="591836"/>
            <a:ext cx="9408600" cy="3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overview of our EDS system, designed to streamline the order generation and delivery process, while cutting down on costs.</a:t>
            </a:r>
            <a:endParaRPr/>
          </a:p>
        </p:txBody>
      </p:sp>
      <p:sp>
        <p:nvSpPr>
          <p:cNvPr id="416" name="Google Shape;416;p46"/>
          <p:cNvSpPr txBox="1"/>
          <p:nvPr/>
        </p:nvSpPr>
        <p:spPr>
          <a:xfrm>
            <a:off x="5353525" y="1622600"/>
            <a:ext cx="5701200" cy="400200"/>
          </a:xfrm>
          <a:prstGeom prst="rect">
            <a:avLst/>
          </a:prstGeom>
          <a:gradFill>
            <a:gsLst>
              <a:gs pos="0">
                <a:srgbClr val="B3C6E7"/>
              </a:gs>
              <a:gs pos="46000">
                <a:srgbClr val="4C78C6"/>
              </a:gs>
              <a:gs pos="100000">
                <a:srgbClr val="25437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Level 1: Order Generation &amp; Location identification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46"/>
          <p:cNvSpPr txBox="1"/>
          <p:nvPr/>
        </p:nvSpPr>
        <p:spPr>
          <a:xfrm>
            <a:off x="5353522" y="2669831"/>
            <a:ext cx="5617800" cy="400200"/>
          </a:xfrm>
          <a:prstGeom prst="rect">
            <a:avLst/>
          </a:prstGeom>
          <a:gradFill>
            <a:gsLst>
              <a:gs pos="0">
                <a:srgbClr val="B3C6E7"/>
              </a:gs>
              <a:gs pos="46000">
                <a:srgbClr val="4C78C6"/>
              </a:gs>
              <a:gs pos="100000">
                <a:srgbClr val="25437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Level 2: Efficient Routing &amp; Delivery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8" name="Google Shape;418;p46"/>
          <p:cNvSpPr txBox="1"/>
          <p:nvPr/>
        </p:nvSpPr>
        <p:spPr>
          <a:xfrm>
            <a:off x="5353522" y="3808467"/>
            <a:ext cx="5617800" cy="400200"/>
          </a:xfrm>
          <a:prstGeom prst="rect">
            <a:avLst/>
          </a:prstGeom>
          <a:gradFill>
            <a:gsLst>
              <a:gs pos="0">
                <a:srgbClr val="B3C6E7"/>
              </a:gs>
              <a:gs pos="46000">
                <a:srgbClr val="4C78C6"/>
              </a:gs>
              <a:gs pos="100000">
                <a:srgbClr val="25437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Level 3: Machine Learning Integration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p46"/>
          <p:cNvSpPr/>
          <p:nvPr/>
        </p:nvSpPr>
        <p:spPr>
          <a:xfrm>
            <a:off x="8269321" y="3217003"/>
            <a:ext cx="45600" cy="44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6"/>
          <p:cNvSpPr/>
          <p:nvPr/>
        </p:nvSpPr>
        <p:spPr>
          <a:xfrm>
            <a:off x="8269384" y="2122221"/>
            <a:ext cx="45600" cy="448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8553714" y="3425927"/>
            <a:ext cx="60960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Corporate Partner : Taipy</a:t>
            </a:r>
            <a:r>
              <a:rPr b="1" lang="en-IN" sz="24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8508687" y="3994666"/>
            <a:ext cx="3683313" cy="827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400" u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Taipy is developed and maintained by Avaiga</a:t>
            </a:r>
            <a:endParaRPr b="0" sz="1400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29"/>
          <p:cNvCxnSpPr/>
          <p:nvPr/>
        </p:nvCxnSpPr>
        <p:spPr>
          <a:xfrm>
            <a:off x="8356600" y="1492250"/>
            <a:ext cx="0" cy="393192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00" y="1955575"/>
            <a:ext cx="7377249" cy="300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/>
        </p:nvSpPr>
        <p:spPr>
          <a:xfrm>
            <a:off x="406400" y="1355440"/>
            <a:ext cx="3751505" cy="41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</p:txBody>
      </p:sp>
      <p:sp>
        <p:nvSpPr>
          <p:cNvPr id="426" name="Google Shape;426;p47"/>
          <p:cNvSpPr txBox="1"/>
          <p:nvPr/>
        </p:nvSpPr>
        <p:spPr>
          <a:xfrm>
            <a:off x="4837350" y="747025"/>
            <a:ext cx="55512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Optimized Routes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visualized the optimized routes with the use of Google Map API.</a:t>
            </a:r>
            <a:endParaRPr/>
          </a:p>
        </p:txBody>
      </p:sp>
      <p:sp>
        <p:nvSpPr>
          <p:cNvPr id="427" name="Google Shape;427;p47"/>
          <p:cNvSpPr txBox="1"/>
          <p:nvPr/>
        </p:nvSpPr>
        <p:spPr>
          <a:xfrm>
            <a:off x="4837400" y="1969600"/>
            <a:ext cx="5551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Reduced Make span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minimized the time of delivery by using our efficient VRP algorithm.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7"/>
          <p:cNvSpPr txBox="1"/>
          <p:nvPr/>
        </p:nvSpPr>
        <p:spPr>
          <a:xfrm>
            <a:off x="4837400" y="3274575"/>
            <a:ext cx="5551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of Orders Delivered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assigned deliveries in sequence, which helps us maintain optimized routes.</a:t>
            </a:r>
            <a:endParaRPr/>
          </a:p>
        </p:txBody>
      </p:sp>
      <p:sp>
        <p:nvSpPr>
          <p:cNvPr id="429" name="Google Shape;429;p47"/>
          <p:cNvSpPr txBox="1"/>
          <p:nvPr/>
        </p:nvSpPr>
        <p:spPr>
          <a:xfrm>
            <a:off x="4837400" y="4526950"/>
            <a:ext cx="5551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 and Order Assignment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optimized the sequence of assignments and used the shortest routes and available drivers.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/>
        </p:nvSpPr>
        <p:spPr>
          <a:xfrm>
            <a:off x="465050" y="522437"/>
            <a:ext cx="61023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of Routes</a:t>
            </a:r>
            <a:endParaRPr/>
          </a:p>
        </p:txBody>
      </p:sp>
      <p:sp>
        <p:nvSpPr>
          <p:cNvPr id="435" name="Google Shape;435;p48"/>
          <p:cNvSpPr txBox="1"/>
          <p:nvPr/>
        </p:nvSpPr>
        <p:spPr>
          <a:xfrm>
            <a:off x="465050" y="2038695"/>
            <a:ext cx="42974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1: Four Drivers, Five Orders and Four Restaurants → Two Routes</a:t>
            </a:r>
            <a:endParaRPr/>
          </a:p>
        </p:txBody>
      </p:sp>
      <p:sp>
        <p:nvSpPr>
          <p:cNvPr id="436" name="Google Shape;436;p48"/>
          <p:cNvSpPr txBox="1"/>
          <p:nvPr/>
        </p:nvSpPr>
        <p:spPr>
          <a:xfrm>
            <a:off x="5499100" y="2049238"/>
            <a:ext cx="613939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2: Three Drivers, Five Orders and Four Restaurants → Three Routes</a:t>
            </a:r>
            <a:endParaRPr/>
          </a:p>
        </p:txBody>
      </p:sp>
      <p:pic>
        <p:nvPicPr>
          <p:cNvPr id="437" name="Google Shape;43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050" y="2870200"/>
            <a:ext cx="45974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9100" y="2885818"/>
            <a:ext cx="3238501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7601" y="2885818"/>
            <a:ext cx="3238501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9100" y="5098027"/>
            <a:ext cx="3238500" cy="107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37601" y="5101201"/>
            <a:ext cx="3238502" cy="1073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/>
        </p:nvSpPr>
        <p:spPr>
          <a:xfrm>
            <a:off x="363839" y="1345995"/>
            <a:ext cx="5628783" cy="4166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6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447" name="Google Shape;447;p49"/>
          <p:cNvSpPr txBox="1"/>
          <p:nvPr/>
        </p:nvSpPr>
        <p:spPr>
          <a:xfrm>
            <a:off x="4681824" y="294681"/>
            <a:ext cx="5628783" cy="111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9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and Efficient Way to Leverage Technology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implemented our VRP model in a quick, effective, and efficient manner.</a:t>
            </a:r>
            <a:endParaRPr/>
          </a:p>
        </p:txBody>
      </p:sp>
      <p:sp>
        <p:nvSpPr>
          <p:cNvPr id="448" name="Google Shape;448;p49"/>
          <p:cNvSpPr txBox="1"/>
          <p:nvPr/>
        </p:nvSpPr>
        <p:spPr>
          <a:xfrm>
            <a:off x="4681824" y="1981428"/>
            <a:ext cx="6792771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Routes Can Be Optimized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optimize routes based on the different types of numbers of drivers and optimized routes.</a:t>
            </a:r>
            <a:endParaRPr/>
          </a:p>
        </p:txBody>
      </p:sp>
      <p:sp>
        <p:nvSpPr>
          <p:cNvPr id="449" name="Google Shape;449;p49"/>
          <p:cNvSpPr txBox="1"/>
          <p:nvPr/>
        </p:nvSpPr>
        <p:spPr>
          <a:xfrm>
            <a:off x="4692710" y="3376162"/>
            <a:ext cx="6781885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Google APIs and Taipy Integration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use of Google APIs and Taipy integration helped us succeed in the optimization of the VRP model within a short time frame.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9"/>
          <p:cNvSpPr txBox="1"/>
          <p:nvPr/>
        </p:nvSpPr>
        <p:spPr>
          <a:xfrm>
            <a:off x="4698152" y="4845717"/>
            <a:ext cx="6776443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Deliveries in Sequence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maintained optimized routes by assigning deliveries in sequence, and successfully solving the VRP problem.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/>
        </p:nvSpPr>
        <p:spPr>
          <a:xfrm>
            <a:off x="962163" y="2643638"/>
            <a:ext cx="43746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0"/>
          <p:cNvSpPr txBox="1"/>
          <p:nvPr/>
        </p:nvSpPr>
        <p:spPr>
          <a:xfrm>
            <a:off x="5791802" y="1274032"/>
            <a:ext cx="4374612" cy="1369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 Loop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plan to include a feedback loop that optimizes the next assignment of driver to an order.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0"/>
          <p:cNvSpPr txBox="1"/>
          <p:nvPr/>
        </p:nvSpPr>
        <p:spPr>
          <a:xfrm>
            <a:off x="5791802" y="2788750"/>
            <a:ext cx="4374612" cy="146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Up-Scaling the Model Performance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aim to scale up our model performance with large number of runs.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0"/>
          <p:cNvSpPr txBox="1"/>
          <p:nvPr/>
        </p:nvSpPr>
        <p:spPr>
          <a:xfrm>
            <a:off x="5791802" y="4491361"/>
            <a:ext cx="4374612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 of Critical Variables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plan on including additional risk factors and critical variables for better efficiency.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/>
          <p:nvPr/>
        </p:nvSpPr>
        <p:spPr>
          <a:xfrm>
            <a:off x="587151" y="2131475"/>
            <a:ext cx="3858300" cy="44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6000" u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 sz="60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-IN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4637808" y="546100"/>
            <a:ext cx="7554192" cy="5402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sng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sng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5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6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IN" sz="18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https://doordash.engineering/2021/08/17/using-ml-and-optimization-to-solve-doordashs-dispatch-problem/</a:t>
            </a:r>
            <a:endParaRPr b="0" i="0" sz="1800" u="sng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8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sng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9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10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IN" sz="18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https://link.springer.com/chapter/10.1007/978-3-319-46307-0_29</a:t>
            </a:r>
            <a:endParaRPr b="0" i="0" sz="1800" u="sng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12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sng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13"/>
            </a:endParaRPr>
          </a:p>
          <a:p>
            <a:pPr indent="11430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14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IN" sz="18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https://developers.google.com/optimization</a:t>
            </a:r>
            <a:endParaRPr b="0" i="0" sz="1800" u="sng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16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30"/>
          <p:cNvCxnSpPr/>
          <p:nvPr/>
        </p:nvCxnSpPr>
        <p:spPr>
          <a:xfrm>
            <a:off x="3633177" y="1570814"/>
            <a:ext cx="0" cy="3710100"/>
          </a:xfrm>
          <a:prstGeom prst="straightConnector1">
            <a:avLst/>
          </a:prstGeom>
          <a:noFill/>
          <a:ln cap="flat" cmpd="sng" w="19050">
            <a:solidFill>
              <a:srgbClr val="FF665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30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75" y="2179888"/>
            <a:ext cx="20383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050" y="1732700"/>
            <a:ext cx="7108926" cy="33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025" y="4305925"/>
            <a:ext cx="6784500" cy="20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525" y="0"/>
            <a:ext cx="12191999" cy="4252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749300" y="582079"/>
            <a:ext cx="7327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Build Taipy Projects for Smart Applications</a:t>
            </a:r>
            <a:endParaRPr/>
          </a:p>
        </p:txBody>
      </p:sp>
      <p:sp>
        <p:nvSpPr>
          <p:cNvPr id="205" name="Google Shape;205;p32"/>
          <p:cNvSpPr txBox="1"/>
          <p:nvPr/>
        </p:nvSpPr>
        <p:spPr>
          <a:xfrm>
            <a:off x="749300" y="1560975"/>
            <a:ext cx="6096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1.Install &amp; Create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Taipy </a:t>
            </a:r>
            <a:r>
              <a:rPr lang="en-IN" sz="18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pip and create a new Taipy project by running a command in the terminal.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300" y="2427087"/>
            <a:ext cx="8506429" cy="57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300" y="3079413"/>
            <a:ext cx="8506428" cy="52969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2051050" y="3679195"/>
            <a:ext cx="8089900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2.Build Interface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an interactive user interface using Taipy's drag and drop feature with a variety of widgets and components for your application.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3302000" y="4810274"/>
            <a:ext cx="8089899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3.Deploy Your App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you have built your application, deploy it to the web or cloud platform using the Taipy command-line interface. Taipy supports deployment to several platforms, including Heroku, AWS, and Google Cloud.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609600" y="746661"/>
            <a:ext cx="68707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Taipy:</a:t>
            </a:r>
            <a:b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Missing Link Between Algorithms and End-Users</a:t>
            </a:r>
            <a:b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609600" y="2320041"/>
            <a:ext cx="60960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Taipy GUIs use web pages served by an app-hosted server.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 class manages server and displays pages with app status.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 can interact with pages and trigger app code.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Pages use templates with placeholders for app data.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Taipy Core creates data-driven apps from Python algorithms.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 uses DAGs for pipeline </a:t>
            </a:r>
            <a:r>
              <a:rPr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modelling</a:t>
            </a:r>
            <a:r>
              <a:rPr b="0" i="0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execution, and monitoring.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I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Pipelines can be simple or complex.</a:t>
            </a:r>
            <a:endParaRPr/>
          </a:p>
          <a:p>
            <a:pPr indent="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, text&#10;&#10;Description automatically generated" id="217" name="Google Shape;217;p33"/>
          <p:cNvPicPr preferRelativeResize="0"/>
          <p:nvPr/>
        </p:nvPicPr>
        <p:blipFill rotWithShape="1">
          <a:blip r:embed="rId3">
            <a:alphaModFix/>
          </a:blip>
          <a:srcRect b="1319" l="0" r="0" t="727"/>
          <a:stretch/>
        </p:blipFill>
        <p:spPr>
          <a:xfrm>
            <a:off x="7677084" y="384032"/>
            <a:ext cx="4235516" cy="6089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533400" y="255657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we start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533400" y="1117432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Smart Bitcoin Analysis with Taipy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533400" y="1871485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Processing 📊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533400" y="2271595"/>
            <a:ext cx="6096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statistical processing of Bitcoin using a Taipy Core pipeline.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533400" y="3133369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Analysis 📈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533400" y="3533479"/>
            <a:ext cx="6096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technical analysis of Bitcoin using a Taipy Core pipeline.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533400" y="4401740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 Interface 🚀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533400" y="4801850"/>
            <a:ext cx="6096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Taipy GUIs to analyze Bitcoin trends and statistics with a user-friendly interface.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b="7954" l="0" r="0" t="4447"/>
          <a:stretch/>
        </p:blipFill>
        <p:spPr>
          <a:xfrm>
            <a:off x="6678150" y="1055075"/>
            <a:ext cx="5066952" cy="436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2565400" y="711728"/>
            <a:ext cx="15113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EDS</a:t>
            </a:r>
            <a:endParaRPr/>
          </a:p>
        </p:txBody>
      </p:sp>
      <p:pic>
        <p:nvPicPr>
          <p:cNvPr descr="A person riding a motorcycle&#10;&#10;Description automatically generated with low confidence" id="238" name="Google Shape;238;p3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668623" y="1981560"/>
            <a:ext cx="5368355" cy="365688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/>
        </p:nvSpPr>
        <p:spPr>
          <a:xfrm>
            <a:off x="901700" y="3597634"/>
            <a:ext cx="60960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Delivery System Using Taipy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6578600" y="342396"/>
            <a:ext cx="1511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241" name="Google Shape;241;p35"/>
          <p:cNvSpPr txBox="1"/>
          <p:nvPr/>
        </p:nvSpPr>
        <p:spPr>
          <a:xfrm>
            <a:off x="4382417" y="896393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integrated efficient delivery system using </a:t>
            </a:r>
            <a:r>
              <a:rPr lang="en-IN" sz="1800">
                <a:solidFill>
                  <a:schemeClr val="dk1"/>
                </a:solidFill>
              </a:rPr>
              <a:t>Google OR tools</a:t>
            </a:r>
            <a:r>
              <a:rPr b="0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Google API</a:t>
            </a:r>
            <a:r>
              <a:rPr lang="en-IN" sz="1800">
                <a:solidFill>
                  <a:schemeClr val="dk1"/>
                </a:solidFill>
              </a:rPr>
              <a:t>’s</a:t>
            </a:r>
            <a:r>
              <a:rPr b="0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open route service API to build a</a:t>
            </a:r>
            <a:r>
              <a:rPr lang="en-IN" sz="1800">
                <a:solidFill>
                  <a:schemeClr val="dk1"/>
                </a:solidFill>
              </a:rPr>
              <a:t> </a:t>
            </a:r>
            <a:r>
              <a:rPr b="0" i="0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</a:t>
            </a:r>
            <a:r>
              <a:rPr lang="en-IN" sz="1800">
                <a:solidFill>
                  <a:schemeClr val="dk1"/>
                </a:solidFill>
              </a:rPr>
              <a:t>ation model.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6096000" y="198156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Balancing Supply and Demand in Delivery Systems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35"/>
          <p:cNvGrpSpPr/>
          <p:nvPr/>
        </p:nvGrpSpPr>
        <p:grpSpPr>
          <a:xfrm>
            <a:off x="6689899" y="2350892"/>
            <a:ext cx="2149301" cy="1289580"/>
            <a:chOff x="998980" y="325"/>
            <a:chExt cx="2149301" cy="1289580"/>
          </a:xfrm>
        </p:grpSpPr>
        <p:sp>
          <p:nvSpPr>
            <p:cNvPr id="244" name="Google Shape;244;p35"/>
            <p:cNvSpPr/>
            <p:nvPr/>
          </p:nvSpPr>
          <p:spPr>
            <a:xfrm>
              <a:off x="998980" y="325"/>
              <a:ext cx="2149301" cy="128958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5"/>
            <p:cNvSpPr txBox="1"/>
            <p:nvPr/>
          </p:nvSpPr>
          <p:spPr>
            <a:xfrm>
              <a:off x="998980" y="325"/>
              <a:ext cx="2149301" cy="1188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Balancing supply and demand in delivery systems is crucial for customer and merchant satisfaction.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35"/>
          <p:cNvGrpSpPr/>
          <p:nvPr/>
        </p:nvGrpSpPr>
        <p:grpSpPr>
          <a:xfrm>
            <a:off x="9054130" y="2350892"/>
            <a:ext cx="2149301" cy="1289580"/>
            <a:chOff x="3363211" y="325"/>
            <a:chExt cx="2149301" cy="1289580"/>
          </a:xfrm>
        </p:grpSpPr>
        <p:sp>
          <p:nvSpPr>
            <p:cNvPr id="247" name="Google Shape;247;p35"/>
            <p:cNvSpPr/>
            <p:nvPr/>
          </p:nvSpPr>
          <p:spPr>
            <a:xfrm>
              <a:off x="3363211" y="325"/>
              <a:ext cx="2149301" cy="128958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5"/>
            <p:cNvSpPr txBox="1"/>
            <p:nvPr/>
          </p:nvSpPr>
          <p:spPr>
            <a:xfrm>
              <a:off x="3363211" y="325"/>
              <a:ext cx="2149301" cy="1188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Shortages of drivers or orders can lead to dissatisfaction on both ends.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35"/>
          <p:cNvGrpSpPr/>
          <p:nvPr/>
        </p:nvGrpSpPr>
        <p:grpSpPr>
          <a:xfrm>
            <a:off x="6689899" y="3698494"/>
            <a:ext cx="2149301" cy="1289580"/>
            <a:chOff x="998980" y="1504836"/>
            <a:chExt cx="2149301" cy="1289580"/>
          </a:xfrm>
        </p:grpSpPr>
        <p:sp>
          <p:nvSpPr>
            <p:cNvPr id="250" name="Google Shape;250;p35"/>
            <p:cNvSpPr/>
            <p:nvPr/>
          </p:nvSpPr>
          <p:spPr>
            <a:xfrm>
              <a:off x="998980" y="1504836"/>
              <a:ext cx="2149301" cy="128958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5"/>
            <p:cNvSpPr txBox="1"/>
            <p:nvPr/>
          </p:nvSpPr>
          <p:spPr>
            <a:xfrm>
              <a:off x="998980" y="1504836"/>
              <a:ext cx="2149301" cy="1188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Delivery systems predict delivery times using factors like traffic and adjust prices/distance to balance supply/demand.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35"/>
          <p:cNvGrpSpPr/>
          <p:nvPr/>
        </p:nvGrpSpPr>
        <p:grpSpPr>
          <a:xfrm>
            <a:off x="9054130" y="3698494"/>
            <a:ext cx="2149301" cy="1289580"/>
            <a:chOff x="3363211" y="1504836"/>
            <a:chExt cx="2149301" cy="1289580"/>
          </a:xfrm>
        </p:grpSpPr>
        <p:sp>
          <p:nvSpPr>
            <p:cNvPr id="253" name="Google Shape;253;p35"/>
            <p:cNvSpPr/>
            <p:nvPr/>
          </p:nvSpPr>
          <p:spPr>
            <a:xfrm>
              <a:off x="3363211" y="1504836"/>
              <a:ext cx="2149301" cy="128958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5"/>
            <p:cNvSpPr txBox="1"/>
            <p:nvPr/>
          </p:nvSpPr>
          <p:spPr>
            <a:xfrm>
              <a:off x="3363211" y="1504836"/>
              <a:ext cx="2149301" cy="1289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b="0" i="0"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Dynamic pricing incentivizes drivers and customers during high and low demand periods.</a:t>
              </a: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35"/>
          <p:cNvGrpSpPr/>
          <p:nvPr/>
        </p:nvGrpSpPr>
        <p:grpSpPr>
          <a:xfrm>
            <a:off x="6689899" y="5056742"/>
            <a:ext cx="2149301" cy="1289580"/>
            <a:chOff x="998980" y="3009347"/>
            <a:chExt cx="2149301" cy="1289580"/>
          </a:xfrm>
        </p:grpSpPr>
        <p:sp>
          <p:nvSpPr>
            <p:cNvPr id="256" name="Google Shape;256;p35"/>
            <p:cNvSpPr/>
            <p:nvPr/>
          </p:nvSpPr>
          <p:spPr>
            <a:xfrm>
              <a:off x="998980" y="3009347"/>
              <a:ext cx="2149301" cy="128958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5"/>
            <p:cNvSpPr txBox="1"/>
            <p:nvPr/>
          </p:nvSpPr>
          <p:spPr>
            <a:xfrm>
              <a:off x="998980" y="3009347"/>
              <a:ext cx="2149301" cy="1188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Minimizing Disruptions, </a:t>
              </a: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Flexibility</a:t>
              </a: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enables quick adjustments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35"/>
          <p:cNvGrpSpPr/>
          <p:nvPr/>
        </p:nvGrpSpPr>
        <p:grpSpPr>
          <a:xfrm>
            <a:off x="9054130" y="5056742"/>
            <a:ext cx="2149301" cy="1289580"/>
            <a:chOff x="3363211" y="3009347"/>
            <a:chExt cx="2149301" cy="1289580"/>
          </a:xfrm>
        </p:grpSpPr>
        <p:sp>
          <p:nvSpPr>
            <p:cNvPr id="259" name="Google Shape;259;p35"/>
            <p:cNvSpPr/>
            <p:nvPr/>
          </p:nvSpPr>
          <p:spPr>
            <a:xfrm>
              <a:off x="3363211" y="3009347"/>
              <a:ext cx="2149301" cy="1289580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5"/>
            <p:cNvSpPr txBox="1"/>
            <p:nvPr/>
          </p:nvSpPr>
          <p:spPr>
            <a:xfrm>
              <a:off x="3363211" y="3009347"/>
              <a:ext cx="2149301" cy="1188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Enhance Customer Experience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/>
        </p:nvSpPr>
        <p:spPr>
          <a:xfrm>
            <a:off x="8839200" y="3810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11200" y="245088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711200" y="870466"/>
            <a:ext cx="6096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the Dataset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sifted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through different datasets to find Uber Eats partnered restaurants in the USA.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711200" y="1963073"/>
            <a:ext cx="6096000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spent time searching and filtering the dataset until we found what we were looking for.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711200" y="3070592"/>
            <a:ext cx="6096000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 was a dataset of restaurants and their menus.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711200" y="3886200"/>
            <a:ext cx="6096000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built a Map box-powered map to interface with the data and generate random orders and drivers.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711200" y="4978807"/>
            <a:ext cx="9436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https://www.kaggle.com/datasets/ahmedshahriarsakib/uber-eats-usa-restaurants-menus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5340394"/>
            <a:ext cx="11569700" cy="1011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2450" y="1306875"/>
            <a:ext cx="5196826" cy="26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tevens">
      <a:dk1>
        <a:srgbClr val="363D45"/>
      </a:dk1>
      <a:lt1>
        <a:srgbClr val="FFFFFF"/>
      </a:lt1>
      <a:dk2>
        <a:srgbClr val="154D81"/>
      </a:dk2>
      <a:lt2>
        <a:srgbClr val="E3E5E6"/>
      </a:lt2>
      <a:accent1>
        <a:srgbClr val="A32537"/>
      </a:accent1>
      <a:accent2>
        <a:srgbClr val="4895CF"/>
      </a:accent2>
      <a:accent3>
        <a:srgbClr val="EBC73A"/>
      </a:accent3>
      <a:accent4>
        <a:srgbClr val="E6832E"/>
      </a:accent4>
      <a:accent5>
        <a:srgbClr val="E7F2FB"/>
      </a:accent5>
      <a:accent6>
        <a:srgbClr val="FFF2E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